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4" r:id="rId8"/>
    <p:sldId id="262" r:id="rId9"/>
    <p:sldId id="28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5" r:id="rId19"/>
    <p:sldId id="274" r:id="rId20"/>
    <p:sldId id="273" r:id="rId21"/>
    <p:sldId id="275" r:id="rId22"/>
    <p:sldId id="276" r:id="rId23"/>
    <p:sldId id="279" r:id="rId24"/>
    <p:sldId id="278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91A4937-9534-49C9-92B9-ADCA0D1D357A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6C2CBF8-C4C7-467A-B9E9-6F9CAE9B9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56886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Порядок подачи заявления о включении избирателя в список избирателей по месту нахождения на выборах 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Президента Российской Федерации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504056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Заявление заполняется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вручную избирателем лично либо по его просьбе членом УИК. </a:t>
            </a:r>
          </a:p>
          <a:p>
            <a:r>
              <a:rPr lang="ru-RU" sz="3200" dirty="0" smtClean="0"/>
              <a:t>В случае оснащения УИК необходимым оборудованием заявление может быть изготовлено членом УИК с правом решающего голоса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 машинописном виде с нанесенным на него машиночитаемым кодом.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Заполнение заявления: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r>
              <a:rPr lang="ru-RU" dirty="0" smtClean="0"/>
              <a:t>Установленная форма заявления предусматривает указание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конкретного избирательного участка</a:t>
            </a:r>
            <a:r>
              <a:rPr lang="ru-RU" dirty="0" smtClean="0"/>
              <a:t>, на котором избиратель желает проголосовать!</a:t>
            </a:r>
          </a:p>
          <a:p>
            <a:endParaRPr lang="ru-RU" dirty="0" smtClean="0"/>
          </a:p>
          <a:p>
            <a:r>
              <a:rPr lang="ru-RU" dirty="0" smtClean="0"/>
              <a:t>Что делать, если избиратель не знает номер участка, на котором ему необходимо проголосовать?!</a:t>
            </a:r>
          </a:p>
          <a:p>
            <a:endParaRPr lang="ru-RU" dirty="0"/>
          </a:p>
        </p:txBody>
      </p:sp>
      <p:pic>
        <p:nvPicPr>
          <p:cNvPr id="1028" name="Picture 4" descr="C:\Users\Radetskaya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573016"/>
            <a:ext cx="2857128" cy="2857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Radetskaya\Desktop\918cc395753b367354ce34b766fcf0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481736"/>
            <a:ext cx="2376264" cy="2376264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бесплатному телефону Информационно-справочного центра ЦИК России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8 800 707 2018</a:t>
            </a:r>
            <a:endParaRPr lang="ru-RU" dirty="0" smtClean="0"/>
          </a:p>
          <a:p>
            <a:r>
              <a:rPr lang="ru-RU" dirty="0" smtClean="0"/>
              <a:t>на официальных сайтах ЦИК России и Избирательной комиссии Красноярского края (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ресурс «найди свой избирательный участок»</a:t>
            </a:r>
            <a:r>
              <a:rPr lang="ru-RU" dirty="0" smtClean="0"/>
              <a:t>)</a:t>
            </a:r>
          </a:p>
          <a:p>
            <a:r>
              <a:rPr lang="ru-RU" dirty="0" smtClean="0"/>
              <a:t> а также с помощью программного обеспечения АРМ ППЗ.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Определение номера избирательного участка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88632"/>
          </a:xfrm>
        </p:spPr>
        <p:txBody>
          <a:bodyPr/>
          <a:lstStyle/>
          <a:p>
            <a:r>
              <a:rPr lang="ru-RU" dirty="0" smtClean="0"/>
              <a:t>Заявление содержит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основную часть</a:t>
            </a:r>
            <a:r>
              <a:rPr lang="ru-RU" dirty="0" smtClean="0"/>
              <a:t>, которая остается в соответствующей избирательной комиссии, и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отрывной талон</a:t>
            </a:r>
            <a:r>
              <a:rPr lang="ru-RU" dirty="0" smtClean="0"/>
              <a:t>, который после регистрации заявления передается избирателю. 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Правила заполнения заявления </a:t>
            </a:r>
            <a:r>
              <a:rPr lang="ru-RU" dirty="0" smtClean="0"/>
              <a:t>о включении избирателя в список избирателей по месту нахождения подробно прописаны в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приложении №3 к Порядку, утвержденному ЦИК России.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09857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фамилия, имя, отчество избирателя;</a:t>
            </a:r>
          </a:p>
          <a:p>
            <a:r>
              <a:rPr lang="ru-RU" dirty="0" smtClean="0"/>
              <a:t> дата рождения;</a:t>
            </a:r>
          </a:p>
          <a:p>
            <a:r>
              <a:rPr lang="ru-RU" dirty="0" smtClean="0"/>
              <a:t>адрес места жительства либо информация о том, что избиратель не имеет регистрации по месту жительства;</a:t>
            </a:r>
          </a:p>
          <a:p>
            <a:r>
              <a:rPr lang="ru-RU" dirty="0" smtClean="0"/>
              <a:t> серия и номер паспорта; </a:t>
            </a:r>
          </a:p>
          <a:p>
            <a:r>
              <a:rPr lang="ru-RU" dirty="0" smtClean="0"/>
              <a:t>дата и время подачи заявления;</a:t>
            </a:r>
          </a:p>
          <a:p>
            <a:r>
              <a:rPr lang="ru-RU" dirty="0" smtClean="0"/>
              <a:t>место нахождения избирателя в день голосования, включая наименование субъекта Российской Федерации (либо наименование иностранного государства);</a:t>
            </a:r>
          </a:p>
          <a:p>
            <a:r>
              <a:rPr lang="ru-RU" dirty="0" smtClean="0"/>
              <a:t> номер избирательного участка, на территории которого избиратель желает принять участие в голосовании.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Основная часть: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6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Необходимо отметить, что избиратель может подать соответствующие заявление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только один раз</a:t>
            </a:r>
            <a:r>
              <a:rPr lang="ru-RU" sz="2800" dirty="0" smtClean="0"/>
              <a:t>, о чем он извещается при подаче заявления. Указание на это содержится в установленной форме заявления.</a:t>
            </a:r>
          </a:p>
          <a:p>
            <a:r>
              <a:rPr lang="ru-RU" sz="2800" dirty="0" smtClean="0"/>
              <a:t>В случае если выявлено, что один и тот же избиратель подал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более одного </a:t>
            </a:r>
            <a:r>
              <a:rPr lang="ru-RU" sz="2800" dirty="0" smtClean="0"/>
              <a:t>заявления,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действительным</a:t>
            </a:r>
            <a:r>
              <a:rPr lang="ru-RU" sz="2800" dirty="0" smtClean="0"/>
              <a:t> считается заявление,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поданное первым</a:t>
            </a:r>
            <a:r>
              <a:rPr lang="ru-RU" sz="2800" dirty="0" smtClean="0"/>
              <a:t>. Остальные заявления не учитываются и не являются основанием для включения избирателя в список избирателей по месту нахождения.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фамилия, инициалы лица, принявшего заявление, его подпись и дата проставления подписи; </a:t>
            </a:r>
          </a:p>
          <a:p>
            <a:r>
              <a:rPr lang="ru-RU" dirty="0" smtClean="0"/>
              <a:t>фамилия, имя и отчество избирателя;</a:t>
            </a:r>
          </a:p>
          <a:p>
            <a:r>
              <a:rPr lang="ru-RU" dirty="0" smtClean="0"/>
              <a:t>сведения о месте нахождения избирателя в день голосования, включая наименование субъекта Российской Федерации, номер избирательного участка, на территории которого избиратель желает принять участие в голосовании, и адрес помещения для голосования. </a:t>
            </a:r>
          </a:p>
          <a:p>
            <a:r>
              <a:rPr lang="ru-RU" dirty="0" smtClean="0"/>
              <a:t>проставляется печать соответствующей избирательной комиссии.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Отрывной талон заявления: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064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Заявление регистрируется в Журнале регистрации заявлений о голосовании по месту нахождения, </a:t>
            </a:r>
            <a:r>
              <a:rPr lang="ru-RU" sz="3200" dirty="0" smtClean="0"/>
              <a:t>по </a:t>
            </a:r>
            <a:r>
              <a:rPr lang="ru-RU" sz="3200" dirty="0" smtClean="0"/>
              <a:t>форме указанной в приложении №1  </a:t>
            </a:r>
            <a:r>
              <a:rPr lang="ru-RU" sz="3200" dirty="0" smtClean="0"/>
              <a:t>к Порядку. </a:t>
            </a:r>
            <a:endParaRPr lang="ru-RU" sz="3200" dirty="0" smtClean="0"/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В случае подачи заявления вне ППЗ в Журнале регистрации заявлений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 графе «Примечание» </a:t>
            </a:r>
            <a:r>
              <a:rPr lang="ru-RU" sz="3200" dirty="0" smtClean="0"/>
              <a:t>делается  </a:t>
            </a:r>
            <a:r>
              <a:rPr lang="ru-RU" sz="3200" dirty="0" smtClean="0"/>
              <a:t>пометка </a:t>
            </a:r>
            <a:r>
              <a:rPr lang="ru-RU" sz="3200" dirty="0" smtClean="0"/>
              <a:t>«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вне ППЗ»</a:t>
            </a:r>
            <a:r>
              <a:rPr lang="ru-RU" sz="3200" dirty="0" smtClean="0"/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иложение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32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602627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Избиратель, который не может по уважительным причинам (по состоянию здоровья, инвалидности)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dirty="0" smtClean="0"/>
              <a:t>самостоятельно подать заявление может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устно или письменно</a:t>
            </a:r>
            <a:r>
              <a:rPr lang="ru-RU" sz="2800" dirty="0" smtClean="0"/>
              <a:t> обратиться в ТИК либо УИК для предоставления ему возможности подать заявление вне ППЗ,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то есть на дому</a:t>
            </a:r>
            <a:r>
              <a:rPr lang="ru-RU" sz="2800" dirty="0" smtClean="0"/>
              <a:t>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УИК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не позднее 12 марта </a:t>
            </a:r>
            <a:r>
              <a:rPr lang="ru-RU" sz="2800" dirty="0" smtClean="0"/>
              <a:t>обеспечивает посещение избирателя с целью предоставления ему такой возможности.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5978136"/>
          </a:xfrm>
        </p:spPr>
        <p:txBody>
          <a:bodyPr/>
          <a:lstStyle/>
          <a:p>
            <a:r>
              <a:rPr lang="ru-RU" sz="4000" dirty="0" smtClean="0"/>
              <a:t>В соответствии с Порядком избиратели, которые будут находиться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в день голосования вне места своего жительства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/>
              <a:t>вправе подать заявление о голосовании по месту нахождения.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112568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/>
              <a:t>определяет членов УИК с правом решающего голоса;</a:t>
            </a:r>
          </a:p>
          <a:p>
            <a:r>
              <a:rPr lang="ru-RU" sz="2800" dirty="0" smtClean="0"/>
              <a:t>согласовывает с избирателем дату и время его посещения;</a:t>
            </a:r>
          </a:p>
          <a:p>
            <a:r>
              <a:rPr lang="ru-RU" sz="2800" dirty="0" smtClean="0"/>
              <a:t>учитывает даты и время посещения </a:t>
            </a:r>
            <a:r>
              <a:rPr lang="ru-RU" sz="2800" dirty="0" err="1" smtClean="0"/>
              <a:t>маломобильных</a:t>
            </a:r>
            <a:r>
              <a:rPr lang="ru-RU" sz="2800" dirty="0" smtClean="0"/>
              <a:t> граждан в графике дежурств УИК;</a:t>
            </a:r>
          </a:p>
          <a:p>
            <a:r>
              <a:rPr lang="ru-RU" sz="2800" dirty="0" smtClean="0"/>
              <a:t>предварительно уточняет у избирателя (в том числе при содействии лиц, передавших заявление (устное обращение) место нахождения, где данный избиратель планирует проголосовать, с целью определения адреса и номера соответствующего избирательного участка;</a:t>
            </a:r>
          </a:p>
          <a:p>
            <a:r>
              <a:rPr lang="ru-RU" sz="2800" dirty="0" smtClean="0"/>
              <a:t>готовит бланки письменных заявлений о включении в список избирателей по месту нахождения.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Для организации посещения избирателя УИК: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проверяет паспорт избирателя (в период замены паспорта – временное удостоверение личности);</a:t>
            </a:r>
          </a:p>
          <a:p>
            <a:r>
              <a:rPr lang="ru-RU" dirty="0" smtClean="0"/>
              <a:t>разъясняет избирателю порядок подачи, заполнения заявления и порядок его использования в день голосования;</a:t>
            </a:r>
          </a:p>
          <a:p>
            <a:r>
              <a:rPr lang="ru-RU" dirty="0" smtClean="0"/>
              <a:t>уведомляет о том, что заявление о включении в список избирателей по месту нахождения может быть подано только один раз;</a:t>
            </a:r>
          </a:p>
          <a:p>
            <a:r>
              <a:rPr lang="ru-RU" dirty="0" smtClean="0"/>
              <a:t>организует заполнение избирателем личного письменного заявления либо по просьбе избирателя заполняет данное заявление.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 посещении избирателя член УИК с правом решающего голоса: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r>
              <a:rPr lang="ru-RU" sz="3600" dirty="0" smtClean="0"/>
              <a:t>В случае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заполнения заявления избирателем </a:t>
            </a:r>
            <a:r>
              <a:rPr lang="ru-RU" sz="3600" dirty="0" smtClean="0"/>
              <a:t>член УИК оказывает ему консультативную помощь, а также проверяет правильность и полноту заполнения заявления.</a:t>
            </a:r>
          </a:p>
          <a:p>
            <a:r>
              <a:rPr lang="ru-RU" sz="3600" dirty="0" smtClean="0"/>
              <a:t>В случае заполнения заявления членом УИК избиратель проверяет правильность его заполнения, ставит свою личную подпись.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664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500" dirty="0" smtClean="0"/>
              <a:t>Заявления, поданные в УИК, передаются в ТИК:</a:t>
            </a:r>
          </a:p>
          <a:p>
            <a:endParaRPr lang="ru-RU" sz="4500" dirty="0" smtClean="0"/>
          </a:p>
          <a:p>
            <a:r>
              <a:rPr lang="ru-RU" sz="4500" dirty="0" smtClean="0"/>
              <a:t>не реже чем раз в три дня в период с 25 февраля по 7 марта;</a:t>
            </a:r>
          </a:p>
          <a:p>
            <a:endParaRPr lang="ru-RU" sz="4500" dirty="0" smtClean="0"/>
          </a:p>
          <a:p>
            <a:r>
              <a:rPr lang="ru-RU" sz="4500" dirty="0" smtClean="0"/>
              <a:t> а с 8 по 12 марта – ежедневно, но не позднее 10 часов 13 марта 2018 года.</a:t>
            </a:r>
          </a:p>
          <a:p>
            <a:endParaRPr lang="ru-RU" sz="4500" dirty="0" smtClean="0"/>
          </a:p>
          <a:p>
            <a:r>
              <a:rPr lang="ru-RU" sz="4500" dirty="0" smtClean="0"/>
              <a:t>Передача заявлений, поданных в УИК, сформированных </a:t>
            </a:r>
            <a:r>
              <a:rPr lang="ru-RU" sz="4500" b="1" dirty="0" smtClean="0">
                <a:solidFill>
                  <a:schemeClr val="bg2">
                    <a:lumMod val="50000"/>
                  </a:schemeClr>
                </a:solidFill>
              </a:rPr>
              <a:t>на избирательных участках, находящихся на значительном удалении от помещения ТИК</a:t>
            </a:r>
            <a:r>
              <a:rPr lang="ru-RU" sz="4500" dirty="0" smtClean="0"/>
              <a:t>, может осуществляться с иной периодичностью, </a:t>
            </a:r>
            <a:r>
              <a:rPr lang="ru-RU" sz="4500" b="1" dirty="0" smtClean="0">
                <a:solidFill>
                  <a:schemeClr val="bg2">
                    <a:lumMod val="50000"/>
                  </a:schemeClr>
                </a:solidFill>
              </a:rPr>
              <a:t>при этом все поданные заявления должны быть переданы в ТИК не позднее 10 часов 13 марта.</a:t>
            </a:r>
          </a:p>
          <a:p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>
            <a:normAutofit/>
          </a:bodyPr>
          <a:lstStyle/>
          <a:p>
            <a:r>
              <a:rPr lang="ru-RU" dirty="0" smtClean="0"/>
              <a:t>Избиратель, не имеющий возможности принять участие в голосовании по месту жительства и подать заявление в обычном порядке с 31 января по 12 марта, может в период с 13 марта и до 14 часов 17 марта, оформить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 УИК избирательного участка, где он включен в список избирателей, специальное заявление,</a:t>
            </a:r>
            <a:r>
              <a:rPr lang="ru-RU" dirty="0" smtClean="0"/>
              <a:t> при предъявлении которого в день голосования избиратель включается в список избирателей на указанном в специальном заявлении избирательном участке.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Подача специального заявления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97666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целях защиты специального заявления от подделки используется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специальный знак (марка)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Марки являются документами строгой отчетности и имеют единую нумерацию на всей территории Российской Федерации.</a:t>
            </a:r>
          </a:p>
          <a:p>
            <a:r>
              <a:rPr lang="ru-RU" dirty="0" smtClean="0"/>
              <a:t>Член УИК с правом решающего голоса наклеивает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 левый верхний угол </a:t>
            </a:r>
            <a:r>
              <a:rPr lang="ru-RU" dirty="0" smtClean="0"/>
              <a:t>оформленного специального заявления марку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и ставит на нее печать УИК </a:t>
            </a:r>
            <a:r>
              <a:rPr lang="ru-RU" dirty="0" smtClean="0"/>
              <a:t>таким образом, чтобы номер марки не был задет. </a:t>
            </a:r>
          </a:p>
          <a:p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Специальное заявление без наклеенной марки, части марки или печати УИК считается недействительным!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обеспечения сохранности от повреждения специальное заявление в присутствии избирателя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помещается в конверт с пометкой «Специальное заявление» и передается избирателю.</a:t>
            </a:r>
          </a:p>
          <a:p>
            <a:endParaRPr lang="ru-RU" dirty="0" smtClean="0"/>
          </a:p>
          <a:p>
            <a:r>
              <a:rPr lang="ru-RU" dirty="0" smtClean="0"/>
              <a:t>Специальное заявление регистрируется в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Журнале регистрации заявлений </a:t>
            </a:r>
            <a:r>
              <a:rPr lang="ru-RU" dirty="0" smtClean="0"/>
              <a:t>с проставлением подписи избирателя в соответствующей графе, а в графе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«Примечание» </a:t>
            </a:r>
            <a:r>
              <a:rPr lang="ru-RU" dirty="0" smtClean="0"/>
              <a:t>делается пометка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«Специальное заявление» и указывается номер наклеенной на специальное заявление марки.</a:t>
            </a:r>
          </a:p>
          <a:p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 smtClean="0"/>
              <a:t>Избиратели, подавшие заявления с 31 января по 12 марта решением УИК до дня голосования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исключаются из списка избирателей по месту своего жительства.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25658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день голосования избирателю, подавшему  заявление с 31 января по 12 марта, избирательный бюллетень выдается по предъявлению только паспорта, поскольку он уже включен в список избирателей.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Избиратель, прибывший в день голосования в помещение для голосования избирательного участка, указанного в специальном заявлении, и предъявивший специальное заявление, включается в список избирателей данного избирательного участка дополнительно. </a:t>
            </a:r>
          </a:p>
          <a:p>
            <a:r>
              <a:rPr lang="ru-RU" dirty="0" smtClean="0"/>
              <a:t>При этом сведения об указанных избирателях вносятся в специально выделенные отдельные вкладные листы списка избирателей, оформленные в отдельную книгу списка избирателей. </a:t>
            </a:r>
          </a:p>
          <a:p>
            <a:r>
              <a:rPr lang="ru-RU" dirty="0" smtClean="0"/>
              <a:t>Специальное заявление изымается у избирателя, отрывная часть наклеенной на специальное заявление марки наклеивается в графе «Особые отметки» списка избирателей.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ДЕНЬ ГОЛОСОВАНИЯ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32859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Перед открытием избирательного участка председатель УИК информирует членов УИК и наблюдателей </a:t>
            </a:r>
            <a:r>
              <a:rPr lang="ru-RU" b="1" dirty="0" smtClean="0">
                <a:solidFill>
                  <a:srgbClr val="00B0F0"/>
                </a:solidFill>
              </a:rPr>
              <a:t>о числе избирателей, включенных в список избирателей </a:t>
            </a:r>
            <a:r>
              <a:rPr lang="ru-RU" dirty="0" smtClean="0"/>
              <a:t>на данном избирательном участке, </a:t>
            </a:r>
            <a:r>
              <a:rPr lang="ru-RU" b="1" dirty="0" smtClean="0">
                <a:solidFill>
                  <a:srgbClr val="00B0F0"/>
                </a:solidFill>
              </a:rPr>
              <a:t>в том числе подавших заявления о включении в список избирателей по месту нахождения</a:t>
            </a:r>
            <a:r>
              <a:rPr lang="ru-RU" dirty="0" smtClean="0"/>
              <a:t> на данном избирательном участке, </a:t>
            </a:r>
            <a:r>
              <a:rPr lang="ru-RU" b="1" dirty="0" smtClean="0">
                <a:solidFill>
                  <a:srgbClr val="00B0F0"/>
                </a:solidFill>
              </a:rPr>
              <a:t>о числе избирателей, исключенных из списка </a:t>
            </a:r>
            <a:r>
              <a:rPr lang="ru-RU" dirty="0" smtClean="0"/>
              <a:t>избирателей в связи с подачей заявления, в том числе в связи с оформлением специального заявления. </a:t>
            </a:r>
            <a:r>
              <a:rPr lang="ru-RU" b="1" dirty="0" smtClean="0">
                <a:solidFill>
                  <a:srgbClr val="00B0F0"/>
                </a:solidFill>
              </a:rPr>
              <a:t>Указанная информация также размещается на информационном стенде в помещении для голосования.</a:t>
            </a:r>
          </a:p>
          <a:p>
            <a:endParaRPr lang="ru-RU" dirty="0" smtClean="0"/>
          </a:p>
          <a:p>
            <a:r>
              <a:rPr lang="ru-RU" dirty="0" smtClean="0"/>
              <a:t>Член УИК, включивший избирателя в список избирателей на основании специального заявления, </a:t>
            </a:r>
            <a:r>
              <a:rPr lang="ru-RU" b="1" dirty="0" smtClean="0">
                <a:solidFill>
                  <a:srgbClr val="00B0F0"/>
                </a:solidFill>
              </a:rPr>
              <a:t>объявляет об этом присутствующим в помещении для голосования.</a:t>
            </a:r>
          </a:p>
          <a:p>
            <a:endParaRPr lang="ru-RU" dirty="0" smtClean="0"/>
          </a:p>
          <a:p>
            <a:r>
              <a:rPr lang="ru-RU" dirty="0" smtClean="0"/>
              <a:t>Число избирателей, включенных в список избирателей на основании специальных заявлений, </a:t>
            </a:r>
            <a:r>
              <a:rPr lang="ru-RU" b="1" dirty="0" smtClean="0">
                <a:solidFill>
                  <a:srgbClr val="00B0F0"/>
                </a:solidFill>
              </a:rPr>
              <a:t>оглашается при подсчете голосов участковой избирательной комиссией до подписания </a:t>
            </a:r>
            <a:r>
              <a:rPr lang="ru-RU" dirty="0" smtClean="0"/>
              <a:t>ею протокола об итогах голосования.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ВАЖНО!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291264" cy="49545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любую ТИК– с 31 января по 12 марта 2018 г.;</a:t>
            </a:r>
          </a:p>
          <a:p>
            <a:r>
              <a:rPr lang="ru-RU" sz="3600" dirty="0" smtClean="0"/>
              <a:t>в любую УИК – с 25 февраля по 12 марта 2018 г.</a:t>
            </a:r>
          </a:p>
          <a:p>
            <a:r>
              <a:rPr lang="ru-RU" sz="3600" dirty="0" smtClean="0"/>
              <a:t>через МФЦ – с 31 января по 12 марта 2018 г.;</a:t>
            </a:r>
          </a:p>
          <a:p>
            <a:r>
              <a:rPr lang="ru-RU" sz="3600" dirty="0" smtClean="0"/>
              <a:t>Портал «ГОСУСЛУГ»– с 31 января по 12 марта 2018 г.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Заявление может быть подано: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6266168"/>
          </a:xfrm>
        </p:spPr>
        <p:txBody>
          <a:bodyPr/>
          <a:lstStyle/>
          <a:p>
            <a:r>
              <a:rPr lang="ru-RU" sz="4400" dirty="0" smtClean="0"/>
              <a:t>Заявление может быть подано именно в любую </a:t>
            </a:r>
            <a:r>
              <a:rPr lang="ru-RU" sz="4400" dirty="0" smtClean="0"/>
              <a:t>УИК 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  <a:t>вне зависимости от адреса регистрации </a:t>
            </a:r>
            <a:r>
              <a:rPr lang="ru-RU" sz="4400" dirty="0" smtClean="0"/>
              <a:t>избирателя по месту жительства или его 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  <a:t>места нахождения в день голосования</a:t>
            </a:r>
            <a:r>
              <a:rPr lang="ru-RU" sz="4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18604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Заявление о включении в список избирателей на избирательном участке, образованном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в больнице или месте содержания под стражей подозреваемых и обвиняемых</a:t>
            </a:r>
            <a:r>
              <a:rPr lang="ru-RU" sz="2800" dirty="0" smtClean="0"/>
              <a:t>, может быть подано избирателем, который будет находиться в день голосования на этом избирательном участке, только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в УИК, сформированную на том же участке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ИСКЛЮЧЕНИЯ: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- в рабочие дни – 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с 16.00 часов до 20.00 часов</a:t>
            </a:r>
            <a:r>
              <a:rPr lang="ru-RU" sz="4400" dirty="0" smtClean="0"/>
              <a:t>;</a:t>
            </a:r>
          </a:p>
          <a:p>
            <a:r>
              <a:rPr lang="ru-RU" sz="4400" dirty="0" smtClean="0"/>
              <a:t>- в выходные и нерабочие праздничные дни – 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с 10.00 часов до 14.00 часов</a:t>
            </a:r>
            <a:r>
              <a:rPr lang="ru-RU" sz="44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График приема заявлений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60262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График дежурств членов УИК с правом решающего голоса </a:t>
            </a:r>
            <a:r>
              <a:rPr lang="ru-RU" sz="3200" dirty="0" smtClean="0"/>
              <a:t>для приема заявлений утверждается на заседании участковой избирательной комиссии, о чем принимается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соответствующее решение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Ознакомиться с образцом соответствующего решения можно в Рабочем блокноте, одобренном ЦИК России.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5674635"/>
          </a:xfrm>
        </p:spPr>
        <p:txBody>
          <a:bodyPr/>
          <a:lstStyle/>
          <a:p>
            <a:r>
              <a:rPr lang="ru-RU" sz="3600" b="1" dirty="0" smtClean="0"/>
              <a:t>Заявление подается избирателем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лично</a:t>
            </a:r>
            <a:r>
              <a:rPr lang="ru-RU" sz="3600" b="1" dirty="0" smtClean="0"/>
              <a:t> </a:t>
            </a:r>
            <a:r>
              <a:rPr lang="ru-RU" sz="3600" dirty="0" smtClean="0"/>
              <a:t>при предъявлении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паспорта</a:t>
            </a:r>
            <a:r>
              <a:rPr lang="ru-RU" sz="3600" dirty="0" smtClean="0"/>
              <a:t> гражданина Российской Федерации, а в период замены паспорта -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временного удостоверения личности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17 лет, на день голосования 18 лет (18 марта 2000 г.р.)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V:\Sheremetova\Презентация привалов\Приложение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028" y="0"/>
            <a:ext cx="5648364" cy="6525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445</TotalTime>
  <Words>1396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Порядок подачи заявления о включении избирателя в список избирателей по месту нахождения на выборах  Президента Российской Федерации </vt:lpstr>
      <vt:lpstr>Слайд 2</vt:lpstr>
      <vt:lpstr>Заявление может быть подано:</vt:lpstr>
      <vt:lpstr>Слайд 4</vt:lpstr>
      <vt:lpstr>ИСКЛЮЧЕНИЯ:</vt:lpstr>
      <vt:lpstr>График приема заявлений</vt:lpstr>
      <vt:lpstr>Слайд 7</vt:lpstr>
      <vt:lpstr>Слайд 8</vt:lpstr>
      <vt:lpstr>Слайд 9</vt:lpstr>
      <vt:lpstr>Заполнение заявления:</vt:lpstr>
      <vt:lpstr>Слайд 11</vt:lpstr>
      <vt:lpstr>Определение номера избирательного участка</vt:lpstr>
      <vt:lpstr>Слайд 13</vt:lpstr>
      <vt:lpstr>Основная часть:</vt:lpstr>
      <vt:lpstr>Слайд 15</vt:lpstr>
      <vt:lpstr>Отрывной талон заявления:</vt:lpstr>
      <vt:lpstr>Слайд 17</vt:lpstr>
      <vt:lpstr>Слайд 18</vt:lpstr>
      <vt:lpstr>Слайд 19</vt:lpstr>
      <vt:lpstr>Для организации посещения избирателя УИК: </vt:lpstr>
      <vt:lpstr>При посещении избирателя член УИК с правом решающего голоса: </vt:lpstr>
      <vt:lpstr>Слайд 22</vt:lpstr>
      <vt:lpstr>Слайд 23</vt:lpstr>
      <vt:lpstr>Подача специального заявления</vt:lpstr>
      <vt:lpstr>Слайд 25</vt:lpstr>
      <vt:lpstr>Слайд 26</vt:lpstr>
      <vt:lpstr>ДЕНЬ ГОЛОСОВАНИЯ</vt:lpstr>
      <vt:lpstr>ВАЖНО!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подачи заявления о включении избирателя в список избирателей по месту нахождения на выборах  Президента Российской Федерации</dc:title>
  <dc:creator>Radetskaya</dc:creator>
  <cp:lastModifiedBy>Radetskaya</cp:lastModifiedBy>
  <cp:revision>45</cp:revision>
  <dcterms:created xsi:type="dcterms:W3CDTF">2018-01-27T03:12:59Z</dcterms:created>
  <dcterms:modified xsi:type="dcterms:W3CDTF">2018-02-01T09:10:42Z</dcterms:modified>
</cp:coreProperties>
</file>