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6683981-ACF5-4B56-8CF4-BA1AFD0E972F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CBBAF62-1AE3-48AB-9580-4E67DA86E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9F463C3C27AEE9604467087CD7D1E18F5938F32CE2D59BD4BA866D703EEF1268FDCA77E2EA9FE82EH8dA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76288"/>
            <a:ext cx="8351936" cy="423688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Видеонаблюдение. Взаимодействие с наблюдателями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Для осуществления работы наблюдатель должен представить в УИК </a:t>
            </a:r>
            <a:r>
              <a:rPr lang="ru-RU" b="1" dirty="0" smtClean="0">
                <a:solidFill>
                  <a:schemeClr val="accent1"/>
                </a:solidFill>
              </a:rPr>
              <a:t>направление</a:t>
            </a:r>
            <a:r>
              <a:rPr lang="ru-RU" dirty="0" smtClean="0"/>
              <a:t> в письменной форме, в котором указываются:</a:t>
            </a:r>
          </a:p>
          <a:p>
            <a:r>
              <a:rPr lang="ru-RU" dirty="0" smtClean="0"/>
              <a:t>фамилия, имя, отчество наблюдателя;</a:t>
            </a:r>
          </a:p>
          <a:p>
            <a:r>
              <a:rPr lang="ru-RU" dirty="0" smtClean="0"/>
              <a:t> адрес его места жительства;</a:t>
            </a:r>
          </a:p>
          <a:p>
            <a:r>
              <a:rPr lang="ru-RU" dirty="0" smtClean="0"/>
              <a:t> номер его телефона (если имеется), </a:t>
            </a:r>
          </a:p>
          <a:p>
            <a:r>
              <a:rPr lang="ru-RU" dirty="0" smtClean="0"/>
              <a:t>номер избирательного участка, наименование избирательной комиссии, куда он направляется, а также делается запись об отсутствии ограничений, предусмотренных </a:t>
            </a:r>
            <a:r>
              <a:rPr lang="ru-RU" dirty="0" smtClean="0">
                <a:hlinkClick r:id="rId2"/>
              </a:rPr>
              <a:t>пунктом 8</a:t>
            </a:r>
            <a:r>
              <a:rPr lang="ru-RU" dirty="0" smtClean="0"/>
              <a:t> статьи 19 ФЗ «О выборах Президента Российской Федерации»;</a:t>
            </a:r>
          </a:p>
          <a:p>
            <a:r>
              <a:rPr lang="ru-RU" dirty="0" smtClean="0"/>
              <a:t>в случае направления наблюдателя кандидатом или его доверенным лицом и проставление печати не требуются.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Перечень является исчерпывающим и указание каких-либо дополнительных сведений о наблюдателе не требуется.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2152"/>
          </a:xfrm>
        </p:spPr>
        <p:txBody>
          <a:bodyPr/>
          <a:lstStyle/>
          <a:p>
            <a:r>
              <a:rPr lang="ru-RU" dirty="0" smtClean="0"/>
              <a:t>Направление действительно при предъявлении документа, удостоверяющего личность наблюдателя. </a:t>
            </a:r>
          </a:p>
          <a:p>
            <a:endParaRPr lang="ru-RU" dirty="0" smtClean="0"/>
          </a:p>
          <a:p>
            <a:r>
              <a:rPr lang="ru-RU" dirty="0" smtClean="0"/>
              <a:t>Обращаю Ваше внимание, что предварительное уведомление о направлении наблюдателя не требуется!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81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Вышеуказанные субъекты вправе назначить в каждую УИК несколько наблюдателей, которые имеют право поочередно осуществлять наблюдение. 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Одновременное осуществление наблюдения двумя и более наблюдателями от одного субъекта выдвижения не допускается.</a:t>
            </a:r>
          </a:p>
          <a:p>
            <a:r>
              <a:rPr lang="ru-RU" dirty="0" smtClean="0"/>
              <a:t>Однако указанное ограничение не препятствует одному наблюдателю осуществлять наблюдение в помещении для голосования, а другому – за организацией голосования вне помещения для голосования. </a:t>
            </a:r>
          </a:p>
          <a:p>
            <a:r>
              <a:rPr lang="ru-RU" dirty="0" smtClean="0"/>
              <a:t>Целесообразно определить места расположения наблюдателей так, чтобы места выдачи бюллетеней, места тайного голосования и ящики для голосования, находились в поле зрения наблюдателей.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81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Прошу Вас обратить внимание на то, что наблюдатель, в случае если он нарушает законодательство о выборах Президента Российской Федерации, </a:t>
            </a:r>
            <a:r>
              <a:rPr lang="ru-RU" b="1" dirty="0" smtClean="0">
                <a:solidFill>
                  <a:schemeClr val="accent1"/>
                </a:solidFill>
              </a:rPr>
              <a:t>может быть удален из помещения для голосования исключительно по решению суда.</a:t>
            </a:r>
          </a:p>
          <a:p>
            <a:r>
              <a:rPr lang="ru-RU" dirty="0" smtClean="0"/>
              <a:t>Административный иск подается в суд по месту нахождения УИК </a:t>
            </a:r>
            <a:r>
              <a:rPr lang="ru-RU" b="1" dirty="0" smtClean="0">
                <a:solidFill>
                  <a:schemeClr val="accent1"/>
                </a:solidFill>
              </a:rPr>
              <a:t>(районный суд).</a:t>
            </a:r>
          </a:p>
          <a:p>
            <a:r>
              <a:rPr lang="ru-RU" dirty="0" smtClean="0"/>
              <a:t>В иске должно быть указаны конкретные нормы законодательства, которые были нарушены. </a:t>
            </a:r>
          </a:p>
          <a:p>
            <a:r>
              <a:rPr lang="ru-RU" dirty="0" smtClean="0"/>
              <a:t>Ответчик (наблюдатель) должен быть уведомлен </a:t>
            </a:r>
            <a:r>
              <a:rPr lang="ru-RU" b="1" dirty="0" smtClean="0">
                <a:solidFill>
                  <a:schemeClr val="accent1"/>
                </a:solidFill>
              </a:rPr>
              <a:t>о факте подачи иска</a:t>
            </a:r>
            <a:r>
              <a:rPr lang="ru-RU" dirty="0" smtClean="0"/>
              <a:t>, о  месте и времени его рассмотрения судом.</a:t>
            </a:r>
          </a:p>
          <a:p>
            <a:r>
              <a:rPr lang="ru-RU" dirty="0" smtClean="0"/>
              <a:t>Решение суда об удалении обязан исполнить </a:t>
            </a:r>
            <a:r>
              <a:rPr lang="ru-RU" b="1" dirty="0" smtClean="0">
                <a:solidFill>
                  <a:schemeClr val="accent1"/>
                </a:solidFill>
              </a:rPr>
              <a:t>сотрудник полиции или судебный пристав.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2152"/>
          </a:xfrm>
        </p:spPr>
        <p:txBody>
          <a:bodyPr/>
          <a:lstStyle/>
          <a:p>
            <a:r>
              <a:rPr lang="ru-RU" dirty="0" smtClean="0"/>
              <a:t>Порядок применения средств видеонаблюдения и трансляции изображения, трансляции изображения в сети Интернет, а также хранения соответствующих видеозаписей на выборах Президента Российской Федерации 18 марта 2018 года регламентирован </a:t>
            </a:r>
            <a:r>
              <a:rPr lang="ru-RU" b="1" dirty="0" smtClean="0">
                <a:solidFill>
                  <a:schemeClr val="accent1"/>
                </a:solidFill>
              </a:rPr>
              <a:t>постановлением ЦИК России от 20.12.2017 № 116/943-7.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>
            <a:normAutofit/>
          </a:bodyPr>
          <a:lstStyle/>
          <a:p>
            <a:r>
              <a:rPr lang="ru-RU" dirty="0" smtClean="0"/>
              <a:t>При входе, а также внутри помещений, где применяются средства видеонаблюдения, на видном месте должны быть размещены </a:t>
            </a:r>
            <a:r>
              <a:rPr lang="ru-RU" b="1" dirty="0" smtClean="0">
                <a:solidFill>
                  <a:schemeClr val="accent1"/>
                </a:solidFill>
              </a:rPr>
              <a:t>одна либо несколько табличек формата A4 с надписью "В помещении ведется видеонаблюдение".</a:t>
            </a:r>
          </a:p>
          <a:p>
            <a:r>
              <a:rPr lang="ru-RU" dirty="0" smtClean="0"/>
              <a:t>В день голосования при наступлении времени голосования председатель УИК сообщает присутствующим о том, что в помещении для голосования ведется видеонаблюдение, </a:t>
            </a:r>
            <a:r>
              <a:rPr lang="ru-RU" dirty="0" err="1" smtClean="0"/>
              <a:t>звуко</a:t>
            </a:r>
            <a:r>
              <a:rPr lang="ru-RU" dirty="0" smtClean="0"/>
              <a:t>- и видеозапись и трансляция изображения в сети Интернет.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>
            <a:normAutofit/>
          </a:bodyPr>
          <a:lstStyle/>
          <a:p>
            <a:r>
              <a:rPr lang="ru-RU" dirty="0" smtClean="0"/>
              <a:t>Объектами видеонаблюдения в помещении для голосования являются:</a:t>
            </a:r>
          </a:p>
          <a:p>
            <a:pPr marL="578358" lvl="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1. в ходе </a:t>
            </a:r>
            <a:r>
              <a:rPr lang="ru-RU" b="1" dirty="0" smtClean="0">
                <a:solidFill>
                  <a:schemeClr val="accent1"/>
                </a:solidFill>
              </a:rPr>
              <a:t>голосования: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dirty="0" smtClean="0"/>
              <a:t> помещение для голосования в целом; </a:t>
            </a:r>
          </a:p>
          <a:p>
            <a:r>
              <a:rPr lang="ru-RU" dirty="0" smtClean="0"/>
              <a:t>увеличенная форма протокола УИК об итогах голосования; </a:t>
            </a:r>
          </a:p>
          <a:p>
            <a:r>
              <a:rPr lang="ru-RU" dirty="0" smtClean="0"/>
              <a:t>места, где осуществляется работа со списком избирателей;</a:t>
            </a:r>
          </a:p>
          <a:p>
            <a:r>
              <a:rPr lang="ru-RU" dirty="0" smtClean="0"/>
              <a:t> места выдачи избирателям избирательных бюллетеней; </a:t>
            </a:r>
          </a:p>
          <a:p>
            <a:r>
              <a:rPr lang="ru-RU" dirty="0" smtClean="0"/>
              <a:t>стационарные и переносные ящики для голосования;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8136"/>
          </a:xfrm>
        </p:spPr>
        <p:txBody>
          <a:bodyPr>
            <a:normAutofit fontScale="92500" lnSpcReduction="10000"/>
          </a:bodyPr>
          <a:lstStyle/>
          <a:p>
            <a:pPr marL="578358" lvl="0" indent="-514350">
              <a:buNone/>
            </a:pPr>
            <a:r>
              <a:rPr lang="ru-RU" sz="3200" b="1" dirty="0" smtClean="0">
                <a:solidFill>
                  <a:schemeClr val="accent1"/>
                </a:solidFill>
              </a:rPr>
              <a:t>2.  при проведении подсчета голосов избирателей:</a:t>
            </a:r>
          </a:p>
          <a:p>
            <a:r>
              <a:rPr lang="ru-RU" dirty="0" smtClean="0"/>
              <a:t> места погашения неиспользованных бюллетеней; </a:t>
            </a:r>
          </a:p>
          <a:p>
            <a:r>
              <a:rPr lang="ru-RU" dirty="0" smtClean="0"/>
              <a:t>места непосредственного подсчета голосов избирателей по бюллетеням, извлеченным из ящиков для голосования; </a:t>
            </a:r>
          </a:p>
          <a:p>
            <a:r>
              <a:rPr lang="ru-RU" dirty="0" smtClean="0"/>
              <a:t> место работы оператора специального программного обеспечения УИК при применении технологии изготовления протоколов УИК об итогах голосования с машиночитаемым кодом; </a:t>
            </a:r>
          </a:p>
          <a:p>
            <a:r>
              <a:rPr lang="ru-RU" dirty="0" smtClean="0"/>
              <a:t>место подписания протокола УИК об итогах голосования и проведения итогового заседания УИК.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После проведения итогового заседания УИК и подписания протокола об итогах голосования председатель УИК </a:t>
            </a:r>
            <a:r>
              <a:rPr lang="ru-RU" b="1" dirty="0" smtClean="0">
                <a:solidFill>
                  <a:schemeClr val="accent1"/>
                </a:solidFill>
              </a:rPr>
              <a:t>демонстрирует присутствующим и в сторону одной из камер видеонаблюдения каждую страницу первого экземпляра протокола УИК, при этом максимально близко (но не ближе 50 см) подходит к камере видеонаблюдения. </a:t>
            </a:r>
            <a:r>
              <a:rPr lang="ru-RU" dirty="0" smtClean="0"/>
              <a:t>Одновременно председатель УИК громко оглашает все данные протокола, в том числе наименование и значение каждой строки протокола УИК об итогах голосования, а также время его подписания.</a:t>
            </a:r>
          </a:p>
          <a:p>
            <a:r>
              <a:rPr lang="ru-RU" dirty="0" smtClean="0"/>
              <a:t>Выдача заверенных копий протокола УИК об итогах голосования проводится в зоне видимости хотя бы одной из камер видеонаблюдения.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6128"/>
          </a:xfrm>
        </p:spPr>
        <p:txBody>
          <a:bodyPr/>
          <a:lstStyle/>
          <a:p>
            <a:r>
              <a:rPr lang="ru-RU" dirty="0" smtClean="0"/>
              <a:t>Наблюдатель - гражданин Российской Федерации, уполномоченный осуществлять наблюдение за проведением голосования, подсчетом голосов и иной деятельностью комиссии в период проведения голосования, установления его итогов, определения результатов выборов, включая деятельность комиссии по проверке правильности установления итогов голосования и определения результатов выборов.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501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 момента начала работы УИК в день голосования и до получения сообщения о принятии вышестоящей избирательной комиссией протокола об итогах голосования, а также при повторном подсчете голосов избирателей на избирательных участках вправе присутствовать наблюдатели.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Наблюдателям должен быть обеспечен доступ в помещение для голосования </a:t>
            </a:r>
            <a:r>
              <a:rPr lang="ru-RU" b="1" dirty="0" smtClean="0">
                <a:solidFill>
                  <a:schemeClr val="accent1"/>
                </a:solidFill>
              </a:rPr>
              <a:t>не менее чем за один час до начала голосования.</a:t>
            </a:r>
          </a:p>
          <a:p>
            <a:r>
              <a:rPr lang="ru-RU" dirty="0" smtClean="0"/>
              <a:t>Наблюдатели вправе осуществлять наблюдение как </a:t>
            </a:r>
            <a:r>
              <a:rPr lang="ru-RU" b="1" dirty="0" smtClean="0">
                <a:solidFill>
                  <a:schemeClr val="accent1"/>
                </a:solidFill>
              </a:rPr>
              <a:t>непрерывно, так и в свободно выбираемые ими промежутки времени.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8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Наблюдателя вправе назначить:</a:t>
            </a:r>
          </a:p>
          <a:p>
            <a:r>
              <a:rPr lang="ru-RU" dirty="0" smtClean="0"/>
              <a:t> зарегистрированный кандидат;</a:t>
            </a:r>
          </a:p>
          <a:p>
            <a:r>
              <a:rPr lang="ru-RU" dirty="0" smtClean="0"/>
              <a:t>доверенное лицо кандидата;</a:t>
            </a:r>
          </a:p>
          <a:p>
            <a:r>
              <a:rPr lang="ru-RU" dirty="0" smtClean="0"/>
              <a:t> политическая партия, выдвинувшая зарегистрированного кандидата;</a:t>
            </a:r>
          </a:p>
          <a:p>
            <a:r>
              <a:rPr lang="ru-RU" dirty="0" smtClean="0"/>
              <a:t> а также субъекты общественного контроля – так, 22 декабря 2017 года с </a:t>
            </a:r>
            <a:r>
              <a:rPr lang="ru-RU" b="1" dirty="0" smtClean="0">
                <a:solidFill>
                  <a:schemeClr val="accent1"/>
                </a:solidFill>
              </a:rPr>
              <a:t>Гражданской ассамблеей Красноярского края</a:t>
            </a:r>
            <a:r>
              <a:rPr lang="ru-RU" dirty="0" smtClean="0"/>
              <a:t> было подписано Соглашения о взаимодействии. В этой связи будьте готовы, что на избирательном участке могут появится наблюдатели от Гражданской ассамблеи.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74</TotalTime>
  <Words>788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Видеонаблюдение. Взаимодействие с наблюдателями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Видеонаблюдение. Взаимодействие с наблюдателями</dc:title>
  <dc:creator>Radetskaya</dc:creator>
  <cp:lastModifiedBy>Radetskaya</cp:lastModifiedBy>
  <cp:revision>5</cp:revision>
  <dcterms:created xsi:type="dcterms:W3CDTF">2018-01-31T10:57:29Z</dcterms:created>
  <dcterms:modified xsi:type="dcterms:W3CDTF">2018-02-01T09:15:47Z</dcterms:modified>
</cp:coreProperties>
</file>